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aleway Thin"/>
      <p:regular r:id="rId37"/>
      <p:bold r:id="rId38"/>
      <p:italic r:id="rId39"/>
      <p:boldItalic r:id="rId40"/>
    </p:embeddedFont>
    <p:embeddedFont>
      <p:font typeface="Varela Round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DCCFD8-5156-4FD0-8124-727B623AD387}">
  <a:tblStyle styleId="{C7DCCFD8-5156-4FD0-8124-727B623AD3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Italic.fntdata"/><Relationship Id="rId20" Type="http://schemas.openxmlformats.org/officeDocument/2006/relationships/slide" Target="slides/slide15.xml"/><Relationship Id="rId41" Type="http://schemas.openxmlformats.org/officeDocument/2006/relationships/font" Target="fonts/VarelaRoun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alewayThin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alewayThin-italic.fntdata"/><Relationship Id="rId16" Type="http://schemas.openxmlformats.org/officeDocument/2006/relationships/slide" Target="slides/slide11.xml"/><Relationship Id="rId38" Type="http://schemas.openxmlformats.org/officeDocument/2006/relationships/font" Target="fonts/RalewayThin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41ee030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41ee03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41ee0307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41ee030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41ee0307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41ee0307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41ee0307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41ee0307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41ee0307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41ee0307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41ee0307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b41ee0307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41ee0307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b41ee0307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41ee0307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b41ee0307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41ee0307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41ee0307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18a701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18a701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18a701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18a70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41ee030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41ee030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41ee0307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41ee0307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41ee0307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41ee0307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f07e69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f07e69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e4ee135d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e4ee135d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41ee030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41ee030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41ee030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41ee030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Pas de persistance des données coté front (à part coté client)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Que se passe-t-il lorsqu’on a besoin de conserver des données (gestion de comptes utilisateurs, inventaire e-commerce,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Code executé chez le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On peut avoir besoin de mettre en relation des informations de différentes natures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41ee030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41ee030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b41ee0307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b41ee0307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SGBD = </a:t>
            </a:r>
            <a:r>
              <a:rPr i="1" lang="ms" sz="1050">
                <a:solidFill>
                  <a:srgbClr val="222222"/>
                </a:solidFill>
              </a:rPr>
              <a:t>DBMS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200b93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200b93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https://visualstudiomagazine.com/Blogs/Data-Driver/2014/06/SQL-cloud-report.aspx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52c7305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52c7305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41ee0307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b41ee030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-716400" y="-540000"/>
            <a:ext cx="10576800" cy="897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"/>
              <a:t>‹#›</a:t>
            </a:fld>
            <a:endParaRPr/>
          </a:p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v.mysql.com/doc/refman/5.5/en/create-databas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dev.mysql.com/doc/refman/5.7/en/create-table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.mysql.com/doc/refman/5.7/en/inser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.mysql.com/doc/refman/5.5/en/select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.mysql.com/doc/refman/5.5/en/update.html" TargetMode="External"/><Relationship Id="rId4" Type="http://schemas.openxmlformats.org/officeDocument/2006/relationships/hyperlink" Target="https://dev.mysql.com/doc/refman/5.7/en/delete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heatography.com/davechild/cheat-sheets/mysql/" TargetMode="External"/><Relationship Id="rId4" Type="http://schemas.openxmlformats.org/officeDocument/2006/relationships/hyperlink" Target="http://www.w3schools.com/SQL/sql_quickref.asp" TargetMode="External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ildcodeschool.github.io/introduction-bdd/" TargetMode="External"/><Relationship Id="rId4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15.jpg"/><Relationship Id="rId7" Type="http://schemas.openxmlformats.org/officeDocument/2006/relationships/image" Target="../media/image23.jpg"/><Relationship Id="rId8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Les Bases de données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relationnelles</a:t>
            </a:r>
            <a:endParaRPr/>
          </a:p>
        </p:txBody>
      </p:sp>
      <p:sp>
        <p:nvSpPr>
          <p:cNvPr id="89" name="Google Shape;89;p20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/>
              <a:t>L</a:t>
            </a:r>
            <a:r>
              <a:rPr lang="ms"/>
              <a:t>e cours pour vous donner les bases</a:t>
            </a:r>
            <a:r>
              <a:rPr lang="ms"/>
              <a:t> 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1835550" y="15591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SQL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ms" sz="1800"/>
              <a:t>Structured Query Language</a:t>
            </a:r>
            <a:endParaRPr i="1" sz="180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725" y="3106368"/>
            <a:ext cx="2262550" cy="18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1171250" y="-2650"/>
            <a:ext cx="6052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Manipuler les structures et données</a:t>
            </a:r>
            <a:endParaRPr b="1"/>
          </a:p>
        </p:txBody>
      </p:sp>
      <p:sp>
        <p:nvSpPr>
          <p:cNvPr id="184" name="Google Shape;184;p30"/>
          <p:cNvSpPr txBox="1"/>
          <p:nvPr>
            <p:ph idx="4" type="body"/>
          </p:nvPr>
        </p:nvSpPr>
        <p:spPr>
          <a:xfrm>
            <a:off x="1249200" y="10842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/>
              <a:t>Grâce au langage </a:t>
            </a:r>
            <a:r>
              <a:rPr b="1" lang="ms" sz="1800">
                <a:solidFill>
                  <a:srgbClr val="F76C6C"/>
                </a:solidFill>
              </a:rPr>
              <a:t>SQL</a:t>
            </a:r>
            <a:r>
              <a:rPr b="1" lang="ms" sz="1800"/>
              <a:t> </a:t>
            </a:r>
            <a:r>
              <a:rPr lang="ms" sz="1800"/>
              <a:t>(</a:t>
            </a:r>
            <a:r>
              <a:rPr b="1" i="1" lang="ms" sz="1800">
                <a:solidFill>
                  <a:srgbClr val="F76C6C"/>
                </a:solidFill>
              </a:rPr>
              <a:t>S</a:t>
            </a:r>
            <a:r>
              <a:rPr i="1" lang="ms" sz="1800"/>
              <a:t>tructured </a:t>
            </a:r>
            <a:r>
              <a:rPr b="1" i="1" lang="ms" sz="1800">
                <a:solidFill>
                  <a:srgbClr val="F76C6C"/>
                </a:solidFill>
              </a:rPr>
              <a:t>Q</a:t>
            </a:r>
            <a:r>
              <a:rPr i="1" lang="ms" sz="1800"/>
              <a:t>uery </a:t>
            </a:r>
            <a:r>
              <a:rPr b="1" i="1" lang="ms" sz="1800">
                <a:solidFill>
                  <a:srgbClr val="F76C6C"/>
                </a:solidFill>
              </a:rPr>
              <a:t>L</a:t>
            </a:r>
            <a:r>
              <a:rPr i="1" lang="ms" sz="1800"/>
              <a:t>anguage) :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Char char="-"/>
            </a:pPr>
            <a:r>
              <a:rPr lang="ms" sz="1800">
                <a:solidFill>
                  <a:srgbClr val="3B424E"/>
                </a:solidFill>
              </a:rPr>
              <a:t>Créer des tables et des champs</a:t>
            </a:r>
            <a:endParaRPr sz="1800">
              <a:solidFill>
                <a:srgbClr val="3B424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Char char="-"/>
            </a:pPr>
            <a:r>
              <a:rPr lang="ms" sz="1800">
                <a:solidFill>
                  <a:srgbClr val="3B424E"/>
                </a:solidFill>
              </a:rPr>
              <a:t>Récupérer des données</a:t>
            </a:r>
            <a:endParaRPr sz="1800">
              <a:solidFill>
                <a:srgbClr val="3B424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Char char="-"/>
            </a:pPr>
            <a:r>
              <a:rPr lang="ms" sz="1800">
                <a:solidFill>
                  <a:srgbClr val="3B424E"/>
                </a:solidFill>
              </a:rPr>
              <a:t>Ajouter/modifier/supprimer des données</a:t>
            </a:r>
            <a:endParaRPr sz="1800">
              <a:solidFill>
                <a:srgbClr val="3B424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800"/>
              <a:buChar char="-"/>
            </a:pPr>
            <a:r>
              <a:rPr lang="ms" sz="1800">
                <a:solidFill>
                  <a:srgbClr val="3B424E"/>
                </a:solidFill>
              </a:rPr>
              <a:t>Relier des données entre elles</a:t>
            </a:r>
            <a:r>
              <a:rPr lang="ms" sz="1800"/>
              <a:t>...</a:t>
            </a:r>
            <a:endParaRPr sz="1800">
              <a:solidFill>
                <a:srgbClr val="3B424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rgbClr val="3B424E"/>
                </a:solidFill>
              </a:rPr>
              <a:t>Permet d’effectuer toutes sortes de requêtes pour l’interrogation de la base et son administration</a:t>
            </a:r>
            <a:endParaRPr sz="1800">
              <a:solidFill>
                <a:srgbClr val="3B424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B424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rgbClr val="3B424E"/>
                </a:solidFill>
              </a:rPr>
              <a:t>Le SQL est </a:t>
            </a:r>
            <a:r>
              <a:rPr lang="ms" sz="1800"/>
              <a:t>un standard</a:t>
            </a:r>
            <a:r>
              <a:rPr lang="ms" sz="1800">
                <a:solidFill>
                  <a:srgbClr val="3B424E"/>
                </a:solidFill>
              </a:rPr>
              <a:t>, il est utilisable dans tous les SGBDR</a:t>
            </a:r>
            <a:endParaRPr sz="1800">
              <a:solidFill>
                <a:srgbClr val="3B424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1171250" y="-2650"/>
            <a:ext cx="70584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Créer une base de données</a:t>
            </a:r>
            <a:endParaRPr b="1"/>
          </a:p>
        </p:txBody>
      </p:sp>
      <p:sp>
        <p:nvSpPr>
          <p:cNvPr id="190" name="Google Shape;190;p31"/>
          <p:cNvSpPr txBox="1"/>
          <p:nvPr>
            <p:ph idx="4" type="body"/>
          </p:nvPr>
        </p:nvSpPr>
        <p:spPr>
          <a:xfrm>
            <a:off x="1249200" y="9318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Le plus souvent, une base de données par projet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Une base de données regroupe plusieurs </a:t>
            </a:r>
            <a:r>
              <a:rPr b="1" lang="ms" sz="1800"/>
              <a:t>tables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Syntaxe : </a:t>
            </a:r>
            <a:r>
              <a:rPr b="1" lang="ms" sz="1800">
                <a:latin typeface="Courier New"/>
                <a:ea typeface="Courier New"/>
                <a:cs typeface="Courier New"/>
                <a:sym typeface="Courier New"/>
              </a:rPr>
              <a:t>CREATE DATABASE &lt;name&gt;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 u="sng">
                <a:solidFill>
                  <a:schemeClr val="hlink"/>
                </a:solidFill>
                <a:hlinkClick r:id="rId3"/>
              </a:rPr>
              <a:t>Documentation MySQL - CREATE DATABASE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Une instruction SQL se termine par un </a:t>
            </a:r>
            <a:r>
              <a:rPr b="1" lang="ms" sz="1800"/>
              <a:t>point virgule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91" name="Google Shape;191;p31"/>
          <p:cNvSpPr/>
          <p:nvPr/>
        </p:nvSpPr>
        <p:spPr>
          <a:xfrm>
            <a:off x="1231450" y="2409200"/>
            <a:ext cx="5759100" cy="638400"/>
          </a:xfrm>
          <a:prstGeom prst="roundRect">
            <a:avLst>
              <a:gd fmla="val 3257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CREATE DATABASE wild;</a:t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1410250" y="3092075"/>
            <a:ext cx="1638300" cy="533100"/>
          </a:xfrm>
          <a:prstGeom prst="wedgeRectCallout">
            <a:avLst>
              <a:gd fmla="val -24249" name="adj1"/>
              <a:gd fmla="val -75066" name="adj2"/>
            </a:avLst>
          </a:prstGeom>
          <a:solidFill>
            <a:srgbClr val="F997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prompt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200">
                <a:latin typeface="Raleway"/>
                <a:ea typeface="Raleway"/>
                <a:cs typeface="Raleway"/>
                <a:sym typeface="Raleway"/>
              </a:rPr>
              <a:t>(uniquement en CLI)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3259625" y="3101275"/>
            <a:ext cx="1268100" cy="533100"/>
          </a:xfrm>
          <a:prstGeom prst="wedgeRectCallout">
            <a:avLst>
              <a:gd fmla="val -38888" name="adj1"/>
              <a:gd fmla="val -81720" name="adj2"/>
            </a:avLst>
          </a:prstGeom>
          <a:solidFill>
            <a:srgbClr val="F997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requête SQL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2252625" y="2894625"/>
            <a:ext cx="2275200" cy="45000"/>
          </a:xfrm>
          <a:prstGeom prst="rect">
            <a:avLst/>
          </a:prstGeom>
          <a:solidFill>
            <a:srgbClr val="F997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1456700" y="2894625"/>
            <a:ext cx="691800" cy="45000"/>
          </a:xfrm>
          <a:prstGeom prst="rect">
            <a:avLst/>
          </a:prstGeom>
          <a:solidFill>
            <a:srgbClr val="F997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Créer une table</a:t>
            </a:r>
            <a:endParaRPr b="1"/>
          </a:p>
        </p:txBody>
      </p:sp>
      <p:sp>
        <p:nvSpPr>
          <p:cNvPr id="201" name="Google Shape;201;p32"/>
          <p:cNvSpPr txBox="1"/>
          <p:nvPr>
            <p:ph idx="4" type="body"/>
          </p:nvPr>
        </p:nvSpPr>
        <p:spPr>
          <a:xfrm>
            <a:off x="487200" y="3089850"/>
            <a:ext cx="6791400" cy="26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/>
              <a:t>Vider la table</a:t>
            </a:r>
            <a:r>
              <a:rPr lang="ms" sz="1800"/>
              <a:t> (supprime les données uniquement)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/>
              <a:t>Supprimer la table </a:t>
            </a:r>
            <a:r>
              <a:rPr lang="ms" sz="1800"/>
              <a:t>(et donc les données)</a:t>
            </a:r>
            <a:endParaRPr sz="1800">
              <a:solidFill>
                <a:srgbClr val="666666"/>
              </a:solidFill>
            </a:endParaRPr>
          </a:p>
        </p:txBody>
      </p:sp>
      <p:grpSp>
        <p:nvGrpSpPr>
          <p:cNvPr id="202" name="Google Shape;202;p32"/>
          <p:cNvGrpSpPr/>
          <p:nvPr/>
        </p:nvGrpSpPr>
        <p:grpSpPr>
          <a:xfrm>
            <a:off x="6796725" y="2853228"/>
            <a:ext cx="2002300" cy="1690529"/>
            <a:chOff x="3506075" y="152906"/>
            <a:chExt cx="2002300" cy="1630369"/>
          </a:xfrm>
        </p:grpSpPr>
        <p:sp>
          <p:nvSpPr>
            <p:cNvPr id="203" name="Google Shape;203;p32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" name="Google Shape;204;p32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32"/>
            <p:cNvSpPr txBox="1"/>
            <p:nvPr/>
          </p:nvSpPr>
          <p:spPr>
            <a:xfrm>
              <a:off x="3506075" y="152906"/>
              <a:ext cx="16371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ms">
                  <a:latin typeface="Courier New"/>
                  <a:ea typeface="Courier New"/>
                  <a:cs typeface="Courier New"/>
                  <a:sym typeface="Courier New"/>
                </a:rPr>
                <a:t>student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6" name="Google Shape;206;p32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ms">
                  <a:solidFill>
                    <a:srgbClr val="F76C6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id</a:t>
              </a:r>
              <a:endParaRPr b="1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>
                  <a:latin typeface="Courier New"/>
                  <a:ea typeface="Courier New"/>
                  <a:cs typeface="Courier New"/>
                  <a:sym typeface="Courier New"/>
                </a:rPr>
                <a:t>firstname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>
                  <a:latin typeface="Courier New"/>
                  <a:ea typeface="Courier New"/>
                  <a:cs typeface="Courier New"/>
                  <a:sym typeface="Courier New"/>
                </a:rPr>
                <a:t>lastname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>
                  <a:latin typeface="Courier New"/>
                  <a:ea typeface="Courier New"/>
                  <a:cs typeface="Courier New"/>
                  <a:sym typeface="Courier New"/>
                </a:rPr>
                <a:t>birthday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>
                  <a:latin typeface="Courier New"/>
                  <a:ea typeface="Courier New"/>
                  <a:cs typeface="Courier New"/>
                  <a:sym typeface="Courier New"/>
                </a:rPr>
                <a:t>address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07" name="Google Shape;207;p32"/>
          <p:cNvSpPr txBox="1"/>
          <p:nvPr/>
        </p:nvSpPr>
        <p:spPr>
          <a:xfrm>
            <a:off x="5119975" y="1683188"/>
            <a:ext cx="1827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25" y="175300"/>
            <a:ext cx="2783700" cy="1557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488050" y="1041288"/>
            <a:ext cx="5759100" cy="20307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CREATE TABLE student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id INT PRIMARY KEY AUTO_INCREMENT NOT NULL,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firstname VARCHAR(100),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lastname VARCHAR(150),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birthday DATE,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address TEXT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487200" y="3395919"/>
            <a:ext cx="5759100" cy="562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TRUNCATE TABLE student;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487200" y="4493400"/>
            <a:ext cx="5759100" cy="5628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DROP TABLE student;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6367425" y="1835900"/>
            <a:ext cx="2660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 u="sng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Documentation MySQL CREATE TABLE</a:t>
            </a:r>
            <a:endParaRPr sz="1800">
              <a:solidFill>
                <a:srgbClr val="F76C6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INSERT INTO</a:t>
            </a:r>
            <a:endParaRPr b="1"/>
          </a:p>
        </p:txBody>
      </p:sp>
      <p:sp>
        <p:nvSpPr>
          <p:cNvPr id="218" name="Google Shape;218;p33"/>
          <p:cNvSpPr txBox="1"/>
          <p:nvPr>
            <p:ph idx="4" type="body"/>
          </p:nvPr>
        </p:nvSpPr>
        <p:spPr>
          <a:xfrm>
            <a:off x="868200" y="13128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 u="sng">
                <a:solidFill>
                  <a:schemeClr val="hlink"/>
                </a:solidFill>
                <a:hlinkClick r:id="rId3"/>
              </a:rPr>
              <a:t>Documentation MySQL - INSERT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7029200" y="3303825"/>
            <a:ext cx="1536900" cy="1097400"/>
          </a:xfrm>
          <a:prstGeom prst="rect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7029200" y="3302399"/>
            <a:ext cx="1536900" cy="344400"/>
          </a:xfrm>
          <a:prstGeom prst="rect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ms">
                <a:latin typeface="Courier New"/>
                <a:ea typeface="Courier New"/>
                <a:cs typeface="Courier New"/>
                <a:sym typeface="Courier New"/>
              </a:rPr>
              <a:t>school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7118750" y="3589725"/>
            <a:ext cx="180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endParaRPr b="1">
              <a:solidFill>
                <a:srgbClr val="F76C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capacity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715800" y="1060250"/>
            <a:ext cx="6662100" cy="19491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student (firstname, lastname, birthday)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VALUES ('Arthur', 'Pendragon', '1984-01-22');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school (city, capacity)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VALUES ('Orléans', 30);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SELECT</a:t>
            </a:r>
            <a:r>
              <a:rPr lang="ms"/>
              <a:t> </a:t>
            </a:r>
            <a:endParaRPr/>
          </a:p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J</a:t>
            </a:r>
            <a:r>
              <a:rPr lang="ms"/>
              <a:t>’interroge</a:t>
            </a:r>
            <a:endParaRPr/>
          </a:p>
        </p:txBody>
      </p:sp>
      <p:sp>
        <p:nvSpPr>
          <p:cNvPr id="229" name="Google Shape;229;p34"/>
          <p:cNvSpPr txBox="1"/>
          <p:nvPr>
            <p:ph idx="4" type="body"/>
          </p:nvPr>
        </p:nvSpPr>
        <p:spPr>
          <a:xfrm>
            <a:off x="792000" y="3483500"/>
            <a:ext cx="6791400" cy="13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La clause WHERE permet des combinaisons beaucoup plus complexes (LIKE, BETWEEN, IN... ) que nous verrons ultérieurement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 u="sng">
                <a:solidFill>
                  <a:schemeClr val="hlink"/>
                </a:solidFill>
                <a:hlinkClick r:id="rId3"/>
              </a:rPr>
              <a:t>Documentation MySQL - SELECT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715800" y="963350"/>
            <a:ext cx="6662100" cy="24141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student;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firstname, lastname FROM student;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firstname, lastname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WHERE firstname = 'Arthur';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 firstname, birthday AS bi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WHERE bi&gt;'1995-01-01';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1171250" y="-2650"/>
            <a:ext cx="4054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UPDATE &amp; DELETE</a:t>
            </a:r>
            <a:endParaRPr b="1"/>
          </a:p>
        </p:txBody>
      </p:sp>
      <p:sp>
        <p:nvSpPr>
          <p:cNvPr id="236" name="Google Shape;236;p35"/>
          <p:cNvSpPr txBox="1"/>
          <p:nvPr>
            <p:ph idx="4" type="body"/>
          </p:nvPr>
        </p:nvSpPr>
        <p:spPr>
          <a:xfrm>
            <a:off x="911300" y="9001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Mise à jour / UPDATE</a:t>
            </a:r>
            <a:endParaRPr sz="18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 u="sng">
                <a:solidFill>
                  <a:schemeClr val="hlink"/>
                </a:solidFill>
                <a:hlinkClick r:id="rId3"/>
              </a:rPr>
              <a:t>Documentation MySQL - UPDATE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Suppression / DELETE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 u="sng">
                <a:solidFill>
                  <a:schemeClr val="hlink"/>
                </a:solidFill>
                <a:hlinkClick r:id="rId4"/>
              </a:rPr>
              <a:t>Documentation MySQL - DELETE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35"/>
          <p:cNvSpPr txBox="1"/>
          <p:nvPr>
            <p:ph idx="1" type="subTitle"/>
          </p:nvPr>
        </p:nvSpPr>
        <p:spPr>
          <a:xfrm>
            <a:off x="45768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J</a:t>
            </a:r>
            <a:r>
              <a:rPr lang="ms"/>
              <a:t>e mets à jour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911300" y="1521275"/>
            <a:ext cx="6662100" cy="10494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UPDATE school SET capacity=30;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UPDATE school SET capacity=24 WHERE city='Orléans';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911300" y="3731075"/>
            <a:ext cx="6662100" cy="822900"/>
          </a:xfrm>
          <a:prstGeom prst="roundRect">
            <a:avLst>
              <a:gd fmla="val 2261" name="adj"/>
            </a:avLst>
          </a:prstGeom>
          <a:solidFill>
            <a:srgbClr val="3B424E"/>
          </a:solidFill>
          <a:ln>
            <a:noFill/>
          </a:ln>
          <a:effectLst>
            <a:outerShdw blurRad="20002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234000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DELETE FROM student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WHERE firstname='Perceval';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Administration</a:t>
            </a:r>
            <a:endParaRPr/>
          </a:p>
        </p:txBody>
      </p:sp>
      <p:sp>
        <p:nvSpPr>
          <p:cNvPr id="245" name="Google Shape;245;p36"/>
          <p:cNvSpPr txBox="1"/>
          <p:nvPr>
            <p:ph idx="4" type="body"/>
          </p:nvPr>
        </p:nvSpPr>
        <p:spPr>
          <a:xfrm>
            <a:off x="639600" y="1008000"/>
            <a:ext cx="70329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La commande </a:t>
            </a:r>
            <a:r>
              <a:rPr b="1" lang="ms" sz="1800"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ms" sz="1800"/>
              <a:t> permet de modifier la structure d’une table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latin typeface="Courier New"/>
                <a:ea typeface="Courier New"/>
                <a:cs typeface="Courier New"/>
                <a:sym typeface="Courier New"/>
              </a:rPr>
              <a:t>CREATE USER</a:t>
            </a:r>
            <a:r>
              <a:rPr lang="ms" sz="1800"/>
              <a:t> sert à créer de nouveaux utilisateurs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solidFill>
                  <a:srgbClr val="FFFFFF"/>
                </a:solidFill>
                <a:highlight>
                  <a:srgbClr val="F76C6C"/>
                </a:highlight>
              </a:rPr>
              <a:t>Ne jamais utiliser le user </a:t>
            </a:r>
            <a:r>
              <a:rPr b="1" i="1" lang="ms" sz="1800">
                <a:solidFill>
                  <a:srgbClr val="FFFFFF"/>
                </a:solidFill>
                <a:highlight>
                  <a:srgbClr val="F76C6C"/>
                </a:highlight>
              </a:rPr>
              <a:t>root</a:t>
            </a:r>
            <a:r>
              <a:rPr b="1" lang="ms" sz="1800">
                <a:solidFill>
                  <a:srgbClr val="FFFFFF"/>
                </a:solidFill>
                <a:highlight>
                  <a:srgbClr val="F76C6C"/>
                </a:highlight>
              </a:rPr>
              <a:t> en production</a:t>
            </a:r>
            <a:endParaRPr b="1" sz="1800">
              <a:solidFill>
                <a:srgbClr val="FFFFFF"/>
              </a:solidFill>
              <a:highlight>
                <a:srgbClr val="F76C6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ms" sz="1800"/>
              <a:t> permet d’indiquer la database à utiliser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latin typeface="Courier New"/>
                <a:ea typeface="Courier New"/>
                <a:cs typeface="Courier New"/>
                <a:sym typeface="Courier New"/>
              </a:rPr>
              <a:t>GRANT</a:t>
            </a:r>
            <a:r>
              <a:rPr lang="ms" sz="1800"/>
              <a:t> sert à gérer les droits d’accès des utilisateurs aux différentes bases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ms" sz="1800"/>
              <a:t> permet d’afficher la structure des tables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u="sng">
                <a:solidFill>
                  <a:schemeClr val="hlink"/>
                </a:solidFill>
                <a:hlinkClick r:id="rId3"/>
              </a:rPr>
              <a:t>https://www.cheatography.com/davechild/cheat-sheets/mysql/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u="sng">
                <a:solidFill>
                  <a:schemeClr val="hlink"/>
                </a:solidFill>
                <a:hlinkClick r:id="rId4"/>
              </a:rPr>
              <a:t>http://www.w3schools.com/SQL/sql_quickref.asp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675" y="1718600"/>
            <a:ext cx="1707250" cy="23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Les outils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1171250" y="-2650"/>
            <a:ext cx="4798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MySQL en mode CLI</a:t>
            </a:r>
            <a:endParaRPr b="1"/>
          </a:p>
        </p:txBody>
      </p:sp>
      <p:sp>
        <p:nvSpPr>
          <p:cNvPr id="257" name="Google Shape;257;p38"/>
          <p:cNvSpPr txBox="1"/>
          <p:nvPr>
            <p:ph idx="4" type="body"/>
          </p:nvPr>
        </p:nvSpPr>
        <p:spPr>
          <a:xfrm>
            <a:off x="743375" y="1084200"/>
            <a:ext cx="72972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Connexion simple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mysql -u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 -p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Connexion</a:t>
            </a:r>
            <a:r>
              <a:rPr lang="ms" sz="1800"/>
              <a:t> à une base de données </a:t>
            </a:r>
            <a:r>
              <a:rPr b="1" lang="ms" sz="1800"/>
              <a:t>déjà existante</a:t>
            </a:r>
            <a:r>
              <a:rPr b="1" lang="ms"/>
              <a:t> </a:t>
            </a:r>
            <a:r>
              <a:rPr lang="ms"/>
              <a:t>(usage le plus fréquent)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mysql -u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 -D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 -p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Si l’option -D n’est pas spécifiée, il faut utiliser 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ms"/>
              <a:t> pour sélectionner  la base de données sur laquelle travailler.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P</a:t>
            </a:r>
            <a:r>
              <a:rPr lang="ms" sz="1800"/>
              <a:t>our </a:t>
            </a:r>
            <a:r>
              <a:rPr b="1" lang="ms" sz="1800"/>
              <a:t>importer</a:t>
            </a:r>
            <a:r>
              <a:rPr lang="ms" sz="1800"/>
              <a:t> un fichier SQL </a:t>
            </a:r>
            <a:r>
              <a:rPr lang="ms" sz="1800"/>
              <a:t>myDump</a:t>
            </a:r>
            <a:r>
              <a:rPr lang="ms" sz="1800"/>
              <a:t>.sql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mysql -u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 -D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ms">
                <a:latin typeface="Courier New"/>
                <a:ea typeface="Courier New"/>
                <a:cs typeface="Courier New"/>
                <a:sym typeface="Courier New"/>
              </a:rPr>
              <a:t> -p &lt; </a:t>
            </a:r>
            <a:r>
              <a:rPr i="1" lang="ms">
                <a:solidFill>
                  <a:srgbClr val="F76C6C"/>
                </a:solidFill>
                <a:latin typeface="Courier New"/>
                <a:ea typeface="Courier New"/>
                <a:cs typeface="Courier New"/>
                <a:sym typeface="Courier New"/>
              </a:rPr>
              <a:t>myDump.sql</a:t>
            </a:r>
            <a:endParaRPr i="1">
              <a:solidFill>
                <a:srgbClr val="F76C6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38"/>
          <p:cNvSpPr txBox="1"/>
          <p:nvPr>
            <p:ph idx="1" type="subTitle"/>
          </p:nvPr>
        </p:nvSpPr>
        <p:spPr>
          <a:xfrm>
            <a:off x="4653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Dans le terminal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vain_gauvin.gif"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1"/>
            <a:ext cx="9144000" cy="513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821225" y="-16275"/>
            <a:ext cx="4218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24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Interfaces graphiques</a:t>
            </a:r>
            <a:endParaRPr b="1" sz="24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75275" y="739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rPr>
              <a:t>Alternatives au mode CLI</a:t>
            </a:r>
            <a:endParaRPr sz="1800">
              <a:solidFill>
                <a:srgbClr val="F76C6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latin typeface="Raleway"/>
                <a:ea typeface="Raleway"/>
                <a:cs typeface="Raleway"/>
                <a:sym typeface="Raleway"/>
              </a:rPr>
              <a:t>MySQL Workbench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>
                <a:latin typeface="Raleway"/>
                <a:ea typeface="Raleway"/>
                <a:cs typeface="Raleway"/>
                <a:sym typeface="Raleway"/>
              </a:rPr>
              <a:t>PhpStorm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latin typeface="Raleway"/>
                <a:ea typeface="Raleway"/>
                <a:cs typeface="Raleway"/>
                <a:sym typeface="Raleway"/>
              </a:rPr>
              <a:t>PHPMyAdmin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>
                <a:latin typeface="Raleway"/>
                <a:ea typeface="Raleway"/>
                <a:cs typeface="Raleway"/>
                <a:sym typeface="Raleway"/>
              </a:rPr>
              <a:t>...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50" y="3003500"/>
            <a:ext cx="3905675" cy="1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4">
            <a:alphaModFix/>
          </a:blip>
          <a:srcRect b="6717" l="0" r="4997" t="5354"/>
          <a:stretch/>
        </p:blipFill>
        <p:spPr>
          <a:xfrm>
            <a:off x="4711725" y="283400"/>
            <a:ext cx="3975502" cy="22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rtel.gif"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Questions  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0" y="1787700"/>
            <a:ext cx="91440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Atelier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ms" sz="2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https://wildcodeschool.github.io/introduction-bdd/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213" y="3410350"/>
            <a:ext cx="2059583" cy="14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29575" y="859600"/>
            <a:ext cx="46092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À </a:t>
            </a:r>
            <a:r>
              <a:rPr b="1" lang="ms" sz="1800"/>
              <a:t>stocker</a:t>
            </a:r>
            <a:r>
              <a:rPr lang="ms" sz="1800"/>
              <a:t> des données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Les organiser de manière logique via des </a:t>
            </a:r>
            <a:r>
              <a:rPr b="1" lang="ms" sz="1800"/>
              <a:t>relations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Rechercher et modifier ces données via des </a:t>
            </a:r>
            <a:r>
              <a:rPr b="1" lang="ms" sz="1800"/>
              <a:t>requêtes</a:t>
            </a:r>
            <a:r>
              <a:rPr lang="ms" sz="1800"/>
              <a:t> effectuées à l’aide du langage </a:t>
            </a:r>
            <a:r>
              <a:rPr lang="ms" sz="1800">
                <a:solidFill>
                  <a:srgbClr val="F76C6C"/>
                </a:solidFill>
              </a:rPr>
              <a:t>SQL</a:t>
            </a:r>
            <a:r>
              <a:rPr lang="ms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842375" y="0"/>
            <a:ext cx="28080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24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À quoi ça sert ?</a:t>
            </a:r>
            <a:endParaRPr b="1" sz="24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descr="PC user icon by Ornorm on DeviantArt"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0" y="3409126"/>
            <a:ext cx="1382121" cy="13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479" y="3007175"/>
            <a:ext cx="1382122" cy="1382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3"/>
          <p:cNvCxnSpPr>
            <a:endCxn id="107" idx="1"/>
          </p:cNvCxnSpPr>
          <p:nvPr/>
        </p:nvCxnSpPr>
        <p:spPr>
          <a:xfrm flipH="1" rot="10800000">
            <a:off x="3630679" y="3698237"/>
            <a:ext cx="20688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3"/>
          <p:cNvCxnSpPr/>
          <p:nvPr/>
        </p:nvCxnSpPr>
        <p:spPr>
          <a:xfrm flipH="1">
            <a:off x="3749286" y="3921205"/>
            <a:ext cx="20091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3"/>
          <p:cNvSpPr txBox="1"/>
          <p:nvPr/>
        </p:nvSpPr>
        <p:spPr>
          <a:xfrm rot="-704732">
            <a:off x="3983911" y="3373520"/>
            <a:ext cx="1632891" cy="443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Requête SQL</a:t>
            </a:r>
            <a:endParaRPr/>
          </a:p>
        </p:txBody>
      </p:sp>
      <p:sp>
        <p:nvSpPr>
          <p:cNvPr id="111" name="Google Shape;111;p23"/>
          <p:cNvSpPr txBox="1"/>
          <p:nvPr/>
        </p:nvSpPr>
        <p:spPr>
          <a:xfrm rot="-927660">
            <a:off x="4096189" y="4087054"/>
            <a:ext cx="1632891" cy="443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Données en réponse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1171250" y="-2650"/>
            <a:ext cx="3964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Un peu de vocabulaire</a:t>
            </a:r>
            <a:endParaRPr b="1"/>
          </a:p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332300" y="902325"/>
            <a:ext cx="85893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Ces données sont stockées dans des </a:t>
            </a:r>
            <a:r>
              <a:rPr b="1" lang="ms" sz="1800">
                <a:highlight>
                  <a:srgbClr val="E06666"/>
                </a:highlight>
              </a:rPr>
              <a:t>tables</a:t>
            </a:r>
            <a:endParaRPr sz="1800">
              <a:highlight>
                <a:srgbClr val="E066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Chaque table contient des </a:t>
            </a:r>
            <a:r>
              <a:rPr b="1" lang="ms" sz="1800">
                <a:highlight>
                  <a:srgbClr val="FFD966"/>
                </a:highlight>
              </a:rPr>
              <a:t>champs</a:t>
            </a:r>
            <a:endParaRPr b="1" sz="1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Chaque ligne est appelée un </a:t>
            </a:r>
            <a:r>
              <a:rPr b="1" lang="ms" sz="1800">
                <a:highlight>
                  <a:srgbClr val="FCE5CD"/>
                </a:highlight>
              </a:rPr>
              <a:t>tuple</a:t>
            </a:r>
            <a:endParaRPr b="1" sz="1800"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/>
              <a:t>Chaque</a:t>
            </a:r>
            <a:r>
              <a:rPr lang="ms" sz="1800"/>
              <a:t> tuple possède (généralement) un identifiant unique, appelé </a:t>
            </a:r>
            <a:r>
              <a:rPr b="1" lang="ms" sz="1800">
                <a:highlight>
                  <a:srgbClr val="6D9EEB"/>
                </a:highlight>
              </a:rPr>
              <a:t>clé</a:t>
            </a:r>
            <a:r>
              <a:rPr b="1" lang="ms" sz="1800">
                <a:highlight>
                  <a:srgbClr val="6D9EEB"/>
                </a:highlight>
              </a:rPr>
              <a:t> primaire</a:t>
            </a:r>
            <a:endParaRPr b="1" sz="1800">
              <a:highlight>
                <a:srgbClr val="6D9EE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FCE5CD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ms">
                <a:solidFill>
                  <a:srgbClr val="666666"/>
                </a:solidFill>
              </a:rPr>
              <a:t>La table						Les données de la table</a:t>
            </a:r>
            <a:endParaRPr i="1">
              <a:solidFill>
                <a:srgbClr val="666666"/>
              </a:solidFill>
            </a:endParaRPr>
          </a:p>
        </p:txBody>
      </p:sp>
      <p:graphicFrame>
        <p:nvGraphicFramePr>
          <p:cNvPr id="118" name="Google Shape;118;p24"/>
          <p:cNvGraphicFramePr/>
          <p:nvPr/>
        </p:nvGraphicFramePr>
        <p:xfrm>
          <a:off x="4065450" y="338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{C7DCCFD8-5156-4FD0-8124-727B623AD387}</a:tableStyleId>
              </a:tblPr>
              <a:tblGrid>
                <a:gridCol w="480775"/>
                <a:gridCol w="1113175"/>
                <a:gridCol w="1326350"/>
                <a:gridCol w="771650"/>
              </a:tblGrid>
              <a:tr h="3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s">
                          <a:highlight>
                            <a:srgbClr val="FFD966"/>
                          </a:highlight>
                        </a:rPr>
                        <a:t>id</a:t>
                      </a:r>
                      <a:endParaRPr b="1"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>
                          <a:highlight>
                            <a:srgbClr val="FFD966"/>
                          </a:highlight>
                        </a:rPr>
                        <a:t>lastname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>
                          <a:highlight>
                            <a:srgbClr val="FFD966"/>
                          </a:highlight>
                        </a:rPr>
                        <a:t>firstname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>
                          <a:highlight>
                            <a:srgbClr val="FFD966"/>
                          </a:highlight>
                        </a:rPr>
                        <a:t>a</a:t>
                      </a:r>
                      <a:r>
                        <a:rPr lang="ms">
                          <a:highlight>
                            <a:srgbClr val="FFD966"/>
                          </a:highlight>
                        </a:rPr>
                        <a:t>ge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s">
                          <a:highlight>
                            <a:srgbClr val="6D9EEB"/>
                          </a:highlight>
                        </a:rPr>
                        <a:t>1</a:t>
                      </a:r>
                      <a:endParaRPr b="1">
                        <a:highlight>
                          <a:srgbClr val="6D9EEB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Pendragon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Arthur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s">
                          <a:highlight>
                            <a:srgbClr val="6D9EEB"/>
                          </a:highlight>
                        </a:rPr>
                        <a:t>2</a:t>
                      </a:r>
                      <a:endParaRPr b="1">
                        <a:highlight>
                          <a:srgbClr val="6D9EEB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Le gallois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Perceval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s">
                          <a:highlight>
                            <a:srgbClr val="6D9EEB"/>
                          </a:highlight>
                        </a:rPr>
                        <a:t>3</a:t>
                      </a:r>
                      <a:endParaRPr b="1">
                        <a:highlight>
                          <a:srgbClr val="6D9EEB"/>
                        </a:highlight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Du Lac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Lancelot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/>
                        <a:t>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9" name="Google Shape;119;p24"/>
          <p:cNvGrpSpPr/>
          <p:nvPr/>
        </p:nvGrpSpPr>
        <p:grpSpPr>
          <a:xfrm>
            <a:off x="1097693" y="3458101"/>
            <a:ext cx="1492007" cy="1447475"/>
            <a:chOff x="3536125" y="174075"/>
            <a:chExt cx="1972250" cy="1609200"/>
          </a:xfrm>
        </p:grpSpPr>
        <p:sp>
          <p:nvSpPr>
            <p:cNvPr id="120" name="Google Shape;120;p24"/>
            <p:cNvSpPr/>
            <p:nvPr/>
          </p:nvSpPr>
          <p:spPr>
            <a:xfrm>
              <a:off x="3611700" y="174075"/>
              <a:ext cx="1637100" cy="1609200"/>
            </a:xfrm>
            <a:prstGeom prst="rect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" name="Google Shape;121;p24"/>
            <p:cNvCxnSpPr/>
            <p:nvPr/>
          </p:nvCxnSpPr>
          <p:spPr>
            <a:xfrm>
              <a:off x="3618725" y="497300"/>
              <a:ext cx="1644300" cy="14100"/>
            </a:xfrm>
            <a:prstGeom prst="straightConnector1">
              <a:avLst/>
            </a:prstGeom>
            <a:noFill/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" name="Google Shape;122;p24"/>
            <p:cNvSpPr txBox="1"/>
            <p:nvPr/>
          </p:nvSpPr>
          <p:spPr>
            <a:xfrm>
              <a:off x="3536125" y="174075"/>
              <a:ext cx="16371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ms"/>
                <a:t>Knight</a:t>
              </a:r>
              <a:endParaRPr b="1"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3700875" y="558350"/>
              <a:ext cx="1807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ms"/>
                <a:t>id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/>
                <a:t>lastname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/>
                <a:t>firstname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/>
                <a:t>age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831900" y="0"/>
            <a:ext cx="51105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24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Quelques exemples de SGBD</a:t>
            </a:r>
            <a:endParaRPr b="1" sz="24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87800" y="736250"/>
            <a:ext cx="51105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rPr>
              <a:t>Systèmes de Gestion de Base de données</a:t>
            </a:r>
            <a:endParaRPr sz="1800">
              <a:solidFill>
                <a:srgbClr val="F76C6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SGBD Relationnels</a:t>
            </a:r>
            <a:endParaRPr b="1" sz="18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>
                <a:solidFill>
                  <a:srgbClr val="F99797"/>
                </a:solidFill>
                <a:latin typeface="Raleway"/>
                <a:ea typeface="Raleway"/>
                <a:cs typeface="Raleway"/>
                <a:sym typeface="Raleway"/>
              </a:rPr>
              <a:t>MySQL / MariaDB</a:t>
            </a:r>
            <a:endParaRPr b="1">
              <a:solidFill>
                <a:srgbClr val="F9979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PostgreSQL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Oracle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SQLite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DB2...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SGBD </a:t>
            </a:r>
            <a:r>
              <a:rPr b="1"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NoSQL</a:t>
            </a:r>
            <a:r>
              <a:rPr b="1"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1" lang="ms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(Not only SQL)</a:t>
            </a:r>
            <a:endParaRPr b="1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MongoDB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Cassandra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BigTable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CouchDB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latin typeface="Raleway"/>
                <a:ea typeface="Raleway"/>
                <a:cs typeface="Raleway"/>
                <a:sym typeface="Raleway"/>
              </a:rPr>
              <a:t>HBase...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575" y="561300"/>
            <a:ext cx="1691675" cy="11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589" y="505525"/>
            <a:ext cx="1160211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725" y="1156875"/>
            <a:ext cx="996975" cy="1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 b="40138" l="0" r="0" t="40136"/>
          <a:stretch/>
        </p:blipFill>
        <p:spPr>
          <a:xfrm>
            <a:off x="6973701" y="1785550"/>
            <a:ext cx="1881475" cy="37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7">
            <a:alphaModFix/>
          </a:blip>
          <a:srcRect b="23066" l="16900" r="16900" t="23066"/>
          <a:stretch/>
        </p:blipFill>
        <p:spPr>
          <a:xfrm>
            <a:off x="6377249" y="2240425"/>
            <a:ext cx="1259251" cy="57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db2" id="135" name="Google Shape;13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8550" y="2194400"/>
            <a:ext cx="10287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513" y="3139775"/>
            <a:ext cx="1991400" cy="14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1927" y="3865575"/>
            <a:ext cx="1365325" cy="9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chdb-logo" id="138" name="Google Shape;13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00079" y="4150000"/>
            <a:ext cx="815500" cy="74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SQL vs NoSQL</a:t>
            </a:r>
            <a:endParaRPr/>
          </a:p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593725" y="947375"/>
            <a:ext cx="82140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NoSQL :</a:t>
            </a:r>
            <a:endParaRPr sz="18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/>
              <a:t>Une entité va contenir toutes les informations qui la concerne.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/>
              <a:t>Ex : Un étudiant aura ses informations personnelles, ainsi que la liste des cours auquel il participe.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accent2"/>
                </a:solidFill>
              </a:rPr>
              <a:t>Avantage</a:t>
            </a:r>
            <a:r>
              <a:rPr lang="ms"/>
              <a:t> : toutes les informations sont récupérées en un seul appel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accent3"/>
                </a:solidFill>
              </a:rPr>
              <a:t>Inconvénient</a:t>
            </a:r>
            <a:r>
              <a:rPr lang="ms"/>
              <a:t> : des duplications seront probables. Si deux étudiants participent au même cours, les informations seront présentes à deux endroits.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SQL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/>
              <a:t>Une entité ne va avoir que les informations qui la concerne directement. Elle sera ensuite mise en relation avec des informations périphériques.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/>
              <a:t>Ex : un étudiant n'aura que ses informations personnelles. Les cours seront renseignés dans une autre entité, une relation entre l'élève et ses cours sera réalisée ensuite.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accent2"/>
                </a:solidFill>
              </a:rPr>
              <a:t>Avantage</a:t>
            </a:r>
            <a:r>
              <a:rPr lang="ms"/>
              <a:t> : pas de duplication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>
                <a:solidFill>
                  <a:schemeClr val="accent3"/>
                </a:solidFill>
              </a:rPr>
              <a:t>Inconvénient</a:t>
            </a:r>
            <a:r>
              <a:rPr lang="ms"/>
              <a:t> : il faut structurer ses données à l'avance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362825" y="1286700"/>
            <a:ext cx="38754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knight</a:t>
            </a: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 : {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$arthur : {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	name: Arthur Pendragon,</a:t>
            </a:r>
            <a:b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	age : 40,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kingdom : {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 : Logre,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capital : Camelot,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inhabitants : 100000 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>
                <a:solidFill>
                  <a:srgbClr val="3B424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3B424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50" name="Google Shape;150;p27"/>
          <p:cNvGraphicFramePr/>
          <p:nvPr/>
        </p:nvGraphicFramePr>
        <p:xfrm>
          <a:off x="5080950" y="66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{C7DCCFD8-5156-4FD0-8124-727B623AD387}</a:tableStyleId>
              </a:tblPr>
              <a:tblGrid>
                <a:gridCol w="944825"/>
                <a:gridCol w="1050525"/>
                <a:gridCol w="699125"/>
                <a:gridCol w="1001700"/>
              </a:tblGrid>
              <a:tr h="409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knight</a:t>
                      </a:r>
                      <a:endParaRPr b="1"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 u="sng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id</a:t>
                      </a:r>
                      <a:endParaRPr sz="1200" u="sng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age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kingdom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1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Arthur Pendragon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40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1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Léodagan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60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1" name="Google Shape;151;p27"/>
          <p:cNvGraphicFramePr/>
          <p:nvPr/>
        </p:nvGraphicFramePr>
        <p:xfrm>
          <a:off x="4991325" y="32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{C7DCCFD8-5156-4FD0-8124-727B623AD387}</a:tableStyleId>
              </a:tblPr>
              <a:tblGrid>
                <a:gridCol w="486125"/>
                <a:gridCol w="1044775"/>
                <a:gridCol w="1119450"/>
                <a:gridCol w="1225075"/>
              </a:tblGrid>
              <a:tr h="18307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kingdom</a:t>
                      </a:r>
                      <a:endParaRPr b="1"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18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 u="sng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id</a:t>
                      </a:r>
                      <a:endParaRPr sz="1200" u="sng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capital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inhabitants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7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Logre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Camelot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100000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7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Carmélide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Carohaise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" sz="1200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50000</a:t>
                      </a:r>
                      <a:endParaRPr sz="12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27"/>
          <p:cNvSpPr txBox="1"/>
          <p:nvPr/>
        </p:nvSpPr>
        <p:spPr>
          <a:xfrm>
            <a:off x="1829550" y="76200"/>
            <a:ext cx="1337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NoSQL</a:t>
            </a:r>
            <a:endParaRPr b="1" sz="18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6260475" y="76200"/>
            <a:ext cx="13371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ms" sz="18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SQL</a:t>
            </a:r>
            <a:endParaRPr b="1" sz="18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54" name="Google Shape;154;p27"/>
          <p:cNvCxnSpPr/>
          <p:nvPr/>
        </p:nvCxnSpPr>
        <p:spPr>
          <a:xfrm flipH="1">
            <a:off x="6945750" y="2688125"/>
            <a:ext cx="12750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7"/>
          <p:cNvCxnSpPr/>
          <p:nvPr/>
        </p:nvCxnSpPr>
        <p:spPr>
          <a:xfrm>
            <a:off x="4572000" y="339025"/>
            <a:ext cx="0" cy="4515300"/>
          </a:xfrm>
          <a:prstGeom prst="straightConnector1">
            <a:avLst/>
          </a:prstGeom>
          <a:noFill/>
          <a:ln cap="flat" cmpd="sng" w="19050">
            <a:solidFill>
              <a:srgbClr val="F76C6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ms"/>
              <a:t>MySQL</a:t>
            </a:r>
            <a:endParaRPr b="1"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Installation et utilisation</a:t>
            </a:r>
            <a:endParaRPr/>
          </a:p>
        </p:txBody>
      </p:sp>
      <p:sp>
        <p:nvSpPr>
          <p:cNvPr id="162" name="Google Shape;162;p28"/>
          <p:cNvSpPr txBox="1"/>
          <p:nvPr>
            <p:ph idx="4" type="body"/>
          </p:nvPr>
        </p:nvSpPr>
        <p:spPr>
          <a:xfrm>
            <a:off x="944400" y="8556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C’est le </a:t>
            </a:r>
            <a:r>
              <a:rPr b="1" lang="ms" sz="1800">
                <a:solidFill>
                  <a:srgbClr val="F76C6C"/>
                </a:solidFill>
              </a:rPr>
              <a:t>M</a:t>
            </a:r>
            <a:r>
              <a:rPr lang="ms" sz="1800"/>
              <a:t> de </a:t>
            </a:r>
            <a:r>
              <a:rPr lang="ms" sz="1800"/>
              <a:t>LA</a:t>
            </a:r>
            <a:r>
              <a:rPr b="1" lang="ms" sz="1800">
                <a:solidFill>
                  <a:srgbClr val="F76C6C"/>
                </a:solidFill>
              </a:rPr>
              <a:t>M</a:t>
            </a:r>
            <a:r>
              <a:rPr lang="ms" sz="1800"/>
              <a:t>P</a:t>
            </a:r>
            <a:r>
              <a:rPr lang="ms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Définition d’un mot de passe </a:t>
            </a:r>
            <a:r>
              <a:rPr b="1" lang="ms" sz="1800"/>
              <a:t>sécurisé </a:t>
            </a:r>
            <a:r>
              <a:rPr lang="ms" sz="1800"/>
              <a:t>pour l’utilisateur </a:t>
            </a:r>
            <a:r>
              <a:rPr b="1" lang="ms" sz="1800"/>
              <a:t>root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Utilisation :</a:t>
            </a:r>
            <a:r>
              <a:rPr b="1" lang="ms" sz="1800"/>
              <a:t>   </a:t>
            </a:r>
            <a:r>
              <a:rPr b="1" lang="ms" sz="1800">
                <a:solidFill>
                  <a:srgbClr val="424242"/>
                </a:solidFill>
                <a:latin typeface="Courier New"/>
                <a:ea typeface="Courier New"/>
                <a:cs typeface="Courier New"/>
                <a:sym typeface="Courier New"/>
              </a:rPr>
              <a:t>mysql -u &lt;user&gt; -p</a:t>
            </a:r>
            <a:endParaRPr b="1" sz="1800">
              <a:solidFill>
                <a:srgbClr val="4242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ms" sz="1800"/>
              <a:t>root peut être utilisé en local mais </a:t>
            </a:r>
            <a:r>
              <a:rPr b="1" lang="ms" sz="1800"/>
              <a:t>JAMAIS</a:t>
            </a:r>
            <a:r>
              <a:rPr lang="ms" sz="1800"/>
              <a:t> en production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ms" sz="1800"/>
              <a:t>demande du mot de passe puis ouverture du prompt </a:t>
            </a:r>
            <a:r>
              <a:rPr lang="ms" sz="1800">
                <a:latin typeface="Courier New"/>
                <a:ea typeface="Courier New"/>
                <a:cs typeface="Courier New"/>
                <a:sym typeface="Courier New"/>
              </a:rPr>
              <a:t>mysql&gt; </a:t>
            </a:r>
            <a:r>
              <a:rPr lang="ms" sz="1800"/>
              <a:t>permettant de taper des requêtes</a:t>
            </a:r>
            <a:r>
              <a:rPr b="1" lang="ms" sz="1800"/>
              <a:t> </a:t>
            </a:r>
            <a:r>
              <a:rPr lang="ms" sz="1800"/>
              <a:t>SQL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3" name="Google Shape;163;p28"/>
          <p:cNvGrpSpPr/>
          <p:nvPr/>
        </p:nvGrpSpPr>
        <p:grpSpPr>
          <a:xfrm>
            <a:off x="949175" y="2870625"/>
            <a:ext cx="5759100" cy="1051200"/>
            <a:chOff x="1246450" y="1316675"/>
            <a:chExt cx="5759100" cy="1051200"/>
          </a:xfrm>
        </p:grpSpPr>
        <p:sp>
          <p:nvSpPr>
            <p:cNvPr id="164" name="Google Shape;164;p28"/>
            <p:cNvSpPr/>
            <p:nvPr/>
          </p:nvSpPr>
          <p:spPr>
            <a:xfrm>
              <a:off x="1246450" y="1316675"/>
              <a:ext cx="5759100" cy="1051200"/>
            </a:xfrm>
            <a:prstGeom prst="roundRect">
              <a:avLst>
                <a:gd fmla="val 3257" name="adj"/>
              </a:avLst>
            </a:prstGeom>
            <a:solidFill>
              <a:srgbClr val="3B424E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234000" spcFirstLastPara="1" rIns="91425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ms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$ </a:t>
              </a:r>
              <a:r>
                <a:rPr lang="ms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mysql -u root -p</a:t>
              </a:r>
              <a:endPara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ms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Enter your password:</a:t>
              </a:r>
              <a:endPara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ms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mysql&gt;</a:t>
              </a:r>
              <a:endPara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6792000" y="1414400"/>
              <a:ext cx="142500" cy="142500"/>
            </a:xfrm>
            <a:prstGeom prst="flowChartConnector">
              <a:avLst/>
            </a:prstGeom>
            <a:solidFill>
              <a:srgbClr val="3B424E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6607900" y="1414400"/>
              <a:ext cx="142500" cy="142500"/>
            </a:xfrm>
            <a:prstGeom prst="flowChartConnector">
              <a:avLst/>
            </a:prstGeom>
            <a:solidFill>
              <a:srgbClr val="3B424E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6423801" y="1414400"/>
              <a:ext cx="142500" cy="142500"/>
            </a:xfrm>
            <a:prstGeom prst="flowChartConnector">
              <a:avLst/>
            </a:prstGeom>
            <a:solidFill>
              <a:srgbClr val="3B424E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8"/>
          <p:cNvGrpSpPr/>
          <p:nvPr/>
        </p:nvGrpSpPr>
        <p:grpSpPr>
          <a:xfrm>
            <a:off x="949175" y="1185025"/>
            <a:ext cx="5759100" cy="652200"/>
            <a:chOff x="1246450" y="1164275"/>
            <a:chExt cx="5759100" cy="652200"/>
          </a:xfrm>
        </p:grpSpPr>
        <p:sp>
          <p:nvSpPr>
            <p:cNvPr id="169" name="Google Shape;169;p28"/>
            <p:cNvSpPr/>
            <p:nvPr/>
          </p:nvSpPr>
          <p:spPr>
            <a:xfrm>
              <a:off x="1246450" y="1164275"/>
              <a:ext cx="5759100" cy="652200"/>
            </a:xfrm>
            <a:prstGeom prst="roundRect">
              <a:avLst>
                <a:gd fmla="val 3257" name="adj"/>
              </a:avLst>
            </a:prstGeom>
            <a:solidFill>
              <a:srgbClr val="3B424E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234000" spcFirstLastPara="1" rIns="91425" wrap="square" tIns="90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ms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$ sudo apt install mysql-server</a:t>
              </a:r>
              <a:endParaRPr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6792000" y="1262000"/>
              <a:ext cx="142500" cy="142500"/>
            </a:xfrm>
            <a:prstGeom prst="flowChartConnector">
              <a:avLst/>
            </a:prstGeom>
            <a:solidFill>
              <a:srgbClr val="3B424E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607900" y="1262000"/>
              <a:ext cx="142500" cy="142500"/>
            </a:xfrm>
            <a:prstGeom prst="flowChartConnector">
              <a:avLst/>
            </a:prstGeom>
            <a:solidFill>
              <a:srgbClr val="3B424E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423801" y="1262000"/>
              <a:ext cx="142500" cy="142500"/>
            </a:xfrm>
            <a:prstGeom prst="flowChartConnector">
              <a:avLst/>
            </a:prstGeom>
            <a:solidFill>
              <a:srgbClr val="3B424E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